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</p:sldIdLst>
  <p:sldSz cy="5143500" cx="9144000"/>
  <p:notesSz cx="6858000" cy="9144000"/>
  <p:embeddedFontLst>
    <p:embeddedFont>
      <p:font typeface="Helvetica Neue"/>
      <p:regular r:id="rId170"/>
      <p:bold r:id="rId171"/>
      <p:italic r:id="rId172"/>
      <p:boldItalic r:id="rId173"/>
    </p:embeddedFont>
    <p:embeddedFont>
      <p:font typeface="Helvetica Neue Light"/>
      <p:regular r:id="rId174"/>
      <p:bold r:id="rId175"/>
      <p:italic r:id="rId176"/>
      <p:boldItalic r:id="rId1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176" Type="http://schemas.openxmlformats.org/officeDocument/2006/relationships/font" Target="fonts/HelveticaNeueLight-italic.fntdata"/><Relationship Id="rId36" Type="http://schemas.openxmlformats.org/officeDocument/2006/relationships/slide" Target="slides/slide32.xml"/><Relationship Id="rId175" Type="http://schemas.openxmlformats.org/officeDocument/2006/relationships/font" Target="fonts/HelveticaNeueLight-bold.fntdata"/><Relationship Id="rId39" Type="http://schemas.openxmlformats.org/officeDocument/2006/relationships/slide" Target="slides/slide35.xml"/><Relationship Id="rId174" Type="http://schemas.openxmlformats.org/officeDocument/2006/relationships/font" Target="fonts/HelveticaNeueLight-regular.fntdata"/><Relationship Id="rId38" Type="http://schemas.openxmlformats.org/officeDocument/2006/relationships/slide" Target="slides/slide34.xml"/><Relationship Id="rId173" Type="http://schemas.openxmlformats.org/officeDocument/2006/relationships/font" Target="fonts/HelveticaNeue-boldItalic.fntdata"/><Relationship Id="rId177" Type="http://schemas.openxmlformats.org/officeDocument/2006/relationships/font" Target="fonts/HelveticaNeueLight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font" Target="fonts/HelveticaNeue-italic.fntdata"/><Relationship Id="rId65" Type="http://schemas.openxmlformats.org/officeDocument/2006/relationships/slide" Target="slides/slide61.xml"/><Relationship Id="rId171" Type="http://schemas.openxmlformats.org/officeDocument/2006/relationships/font" Target="fonts/HelveticaNeue-bold.fntdata"/><Relationship Id="rId68" Type="http://schemas.openxmlformats.org/officeDocument/2006/relationships/slide" Target="slides/slide64.xml"/><Relationship Id="rId170" Type="http://schemas.openxmlformats.org/officeDocument/2006/relationships/font" Target="fonts/HelveticaNeue-regular.fntdata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Shape 9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Shape 1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Shape 1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Shape 10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Shape 10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Shape 10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Shape 10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Shape 10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Shape 1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Shape 1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Shape 1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Shape 1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Shape 1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Shape 1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Shape 1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Shape 1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Shape 1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Shape 1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Shape 1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Shape 1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Shape 1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Shape 1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Shape 1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Shape 1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Shape 1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Shape 1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Shape 1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Shape 1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Shape 1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Shape 1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Shape 1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Shape 1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Shape 1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Shape 1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Shape 1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Shape 1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Shape 1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Shape 1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Shape 1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Shape 1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Shape 1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Shape 1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hape 1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Shape 1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Shape 1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Shape 1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Shape 1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Shape 1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Shape 9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Shape 9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5" Type="http://schemas.openxmlformats.org/officeDocument/2006/relationships/image" Target="../media/image20.png"/><Relationship Id="rId14" Type="http://schemas.openxmlformats.org/officeDocument/2006/relationships/image" Target="../media/image15.png"/><Relationship Id="rId16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8.gif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8.gif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8.gif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64.xml.rels><?xml version="1.0" encoding="UTF-8" standalone="yes"?><Relationships xmlns="http://schemas.openxmlformats.org/package/2006/relationships"><Relationship Id="rId11" Type="http://schemas.openxmlformats.org/officeDocument/2006/relationships/hyperlink" Target="https://groovy-community.slack.com/messages/C2PDVRJ0Y/" TargetMode="External"/><Relationship Id="rId10" Type="http://schemas.openxmlformats.org/officeDocument/2006/relationships/hyperlink" Target="https://github.com/GPars/GPars/tree/master/src/test/groovy/groovyx/gpars/sample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54.png"/><Relationship Id="rId4" Type="http://schemas.openxmlformats.org/officeDocument/2006/relationships/hyperlink" Target="http://www.gpars.org/" TargetMode="External"/><Relationship Id="rId9" Type="http://schemas.openxmlformats.org/officeDocument/2006/relationships/hyperlink" Target="https://github.com/GPars/GPars" TargetMode="External"/><Relationship Id="rId5" Type="http://schemas.openxmlformats.org/officeDocument/2006/relationships/hyperlink" Target="http://www.gpars.org/webapp/guide/index.html" TargetMode="External"/><Relationship Id="rId6" Type="http://schemas.openxmlformats.org/officeDocument/2006/relationships/hyperlink" Target="https://www.youtube.com/watch?v=7AByMX76c_4" TargetMode="External"/><Relationship Id="rId7" Type="http://schemas.openxmlformats.org/officeDocument/2006/relationships/hyperlink" Target="https://www.infoq.com/presentations/gpars" TargetMode="External"/><Relationship Id="rId8" Type="http://schemas.openxmlformats.org/officeDocument/2006/relationships/hyperlink" Target="https://manning-content.s3.amazonaws.com/download/7/c7e285f-d8da-476e-b4b7-54edf3cdf3be/GroovyinA1_CH18.pdf" TargetMode="Externa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8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8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Shape 971"/>
          <p:cNvPicPr preferRelativeResize="0"/>
          <p:nvPr/>
        </p:nvPicPr>
        <p:blipFill rotWithShape="1">
          <a:blip r:embed="rId3">
            <a:alphaModFix/>
          </a:blip>
          <a:srcRect b="0" l="0" r="0" t="18831"/>
          <a:stretch/>
        </p:blipFill>
        <p:spPr>
          <a:xfrm>
            <a:off x="3749700" y="0"/>
            <a:ext cx="4279525" cy="15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73" name="Shape 973"/>
          <p:cNvCxnSpPr>
            <a:stCxn id="972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4" name="Shape 974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75" name="Shape 975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76" name="Shape 976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77" name="Shape 977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78" name="Shape 978"/>
          <p:cNvCxnSpPr>
            <a:stCxn id="977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9" name="Shape 979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0" name="Shape 980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1" name="Shape 981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2" name="Shape 982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83" name="Shape 983"/>
          <p:cNvCxnSpPr>
            <a:stCxn id="974" idx="3"/>
            <a:endCxn id="982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4" name="Shape 984"/>
          <p:cNvCxnSpPr>
            <a:endCxn id="974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5" name="Shape 985"/>
          <p:cNvCxnSpPr>
            <a:endCxn id="975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6" name="Shape 986"/>
          <p:cNvCxnSpPr>
            <a:endCxn id="976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7" name="Shape 987"/>
          <p:cNvCxnSpPr>
            <a:endCxn id="979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8" name="Shape 988"/>
          <p:cNvCxnSpPr>
            <a:endCxn id="980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9" name="Shape 989"/>
          <p:cNvCxnSpPr>
            <a:endCxn id="981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0" name="Shape 990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Shape 9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997" name="Shape 997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afterStart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08" name="Shape 1008"/>
          <p:cNvCxnSpPr/>
          <p:nvPr/>
        </p:nvCxnSpPr>
        <p:spPr>
          <a:xfrm>
            <a:off x="2455325" y="22154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9" name="Shape 1009"/>
          <p:cNvSpPr txBox="1"/>
          <p:nvPr/>
        </p:nvSpPr>
        <p:spPr>
          <a:xfrm>
            <a:off x="2455325" y="2116600"/>
            <a:ext cx="498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executed for received message</a:t>
            </a:r>
          </a:p>
        </p:txBody>
      </p:sp>
      <p:cxnSp>
        <p:nvCxnSpPr>
          <p:cNvPr id="1010" name="Shape 1010"/>
          <p:cNvCxnSpPr/>
          <p:nvPr/>
        </p:nvCxnSpPr>
        <p:spPr>
          <a:xfrm rot="10800000">
            <a:off x="3433225" y="2822025"/>
            <a:ext cx="0" cy="37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1" name="Shape 1011"/>
          <p:cNvSpPr txBox="1"/>
          <p:nvPr/>
        </p:nvSpPr>
        <p:spPr>
          <a:xfrm>
            <a:off x="3433225" y="2946325"/>
            <a:ext cx="983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 -&gt; shapes.add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2081525" y="25117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8" name="Shape 1018"/>
          <p:cNvSpPr txBox="1"/>
          <p:nvPr/>
        </p:nvSpPr>
        <p:spPr>
          <a:xfrm>
            <a:off x="2455325" y="2356525"/>
            <a:ext cx="529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continuously receive messages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one thread at most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keywordsRepository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idGenerator &lt;&lt; 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039" name="Shape 1039"/>
          <p:cNvCxnSpPr/>
          <p:nvPr/>
        </p:nvCxnSpPr>
        <p:spPr>
          <a:xfrm rot="10800000">
            <a:off x="4120575" y="14605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0" name="Shape 1040"/>
          <p:cNvSpPr txBox="1"/>
          <p:nvPr/>
        </p:nvSpPr>
        <p:spPr>
          <a:xfrm>
            <a:off x="4494375" y="13052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 message</a:t>
            </a:r>
          </a:p>
        </p:txBody>
      </p:sp>
      <p:cxnSp>
        <p:nvCxnSpPr>
          <p:cNvPr id="1041" name="Shape 1041"/>
          <p:cNvCxnSpPr/>
          <p:nvPr/>
        </p:nvCxnSpPr>
        <p:spPr>
          <a:xfrm>
            <a:off x="1432150" y="1676400"/>
            <a:ext cx="4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2" name="Shape 1042"/>
          <p:cNvSpPr txBox="1"/>
          <p:nvPr/>
        </p:nvSpPr>
        <p:spPr>
          <a:xfrm>
            <a:off x="70450" y="15211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 answer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44" name="Shape 1044"/>
          <p:cNvCxnSpPr/>
          <p:nvPr/>
        </p:nvCxnSpPr>
        <p:spPr>
          <a:xfrm rot="10800000">
            <a:off x="2911100" y="4106250"/>
            <a:ext cx="0" cy="42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5" name="Shape 1045"/>
          <p:cNvSpPr txBox="1"/>
          <p:nvPr/>
        </p:nvSpPr>
        <p:spPr>
          <a:xfrm>
            <a:off x="2911100" y="4216350"/>
            <a:ext cx="1844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to sender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056" name="Shape 10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062" name="Shape 1062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sendAndContinue(keyword,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(keywordStoreHandler);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(idGeneratorHandler);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69" name="Shape 1069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message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87" name="Shape 1087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messageHandler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generateKeywordId(keyword)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generateTweetId(tweet)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generateFacebookPostId(facebookPost)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092" name="Shape 10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replyIfExists(generateKeywordId(keyword));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replyIfExists(generateTweetId(tweet));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641400" y="629050"/>
            <a:ext cx="85026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keywordStoreHandler = new ReactorMessagingRunnable&lt;Keyword, Object&gt;()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 protected Object doRun(final Keyword keyword)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idGenerator.sendAndContinue(keyword, new MessagingRunnable&lt;Id&gt;()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@Override protected void doRun(final Id id)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keywordsRepository.store(id,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null;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keywordStoreActor = new ReactiveActor(keywordStoreHandler);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&lt;&lt;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id = 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keywordStoreActor</a:t>
            </a:r>
          </a:p>
        </p:txBody>
      </p:sp>
      <p:sp>
        <p:nvSpPr>
          <p:cNvPr id="1119" name="Shape 1119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</a:t>
            </a:r>
          </a:p>
        </p:txBody>
      </p:sp>
      <p:cxnSp>
        <p:nvCxnSpPr>
          <p:cNvPr id="1120" name="Shape 1120"/>
          <p:cNvCxnSpPr/>
          <p:nvPr/>
        </p:nvCxnSpPr>
        <p:spPr>
          <a:xfrm>
            <a:off x="3323175" y="2300100"/>
            <a:ext cx="268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1" name="Shape 1121"/>
          <p:cNvCxnSpPr/>
          <p:nvPr/>
        </p:nvCxnSpPr>
        <p:spPr>
          <a:xfrm rot="10800000">
            <a:off x="3323175" y="2857500"/>
            <a:ext cx="268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2" name="Shape 1122"/>
          <p:cNvSpPr txBox="1"/>
          <p:nvPr/>
        </p:nvSpPr>
        <p:spPr>
          <a:xfrm>
            <a:off x="4207225" y="20250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4207225" y="25752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keywordStoreTask</a:t>
            </a:r>
          </a:p>
        </p:txBody>
      </p:sp>
      <p:sp>
        <p:nvSpPr>
          <p:cNvPr id="1129" name="Shape 1129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idGeneratorTask</a:t>
            </a:r>
          </a:p>
        </p:txBody>
      </p:sp>
      <p:sp>
        <p:nvSpPr>
          <p:cNvPr id="1130" name="Shape 1130"/>
          <p:cNvSpPr txBox="1"/>
          <p:nvPr/>
        </p:nvSpPr>
        <p:spPr>
          <a:xfrm>
            <a:off x="75000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211595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  <p:sp>
        <p:nvSpPr>
          <p:cNvPr id="1132" name="Shape 1132"/>
          <p:cNvSpPr txBox="1"/>
          <p:nvPr/>
        </p:nvSpPr>
        <p:spPr>
          <a:xfrm>
            <a:off x="633517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770112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1139" name="Shape 1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Shape 1140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cxnSp>
        <p:nvCxnSpPr>
          <p:cNvPr id="1146" name="Shape 1146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7" name="Shape 1147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48" name="Shape 1148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9" name="Shape 1149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56" name="Shape 1156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7" name="Shape 1157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  <p:cxnSp>
        <p:nvCxnSpPr>
          <p:cNvPr id="1158" name="Shape 1158"/>
          <p:cNvCxnSpPr/>
          <p:nvPr/>
        </p:nvCxnSpPr>
        <p:spPr>
          <a:xfrm rot="10800000">
            <a:off x="1333602" y="145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9" name="Shape 1159"/>
          <p:cNvSpPr txBox="1"/>
          <p:nvPr/>
        </p:nvSpPr>
        <p:spPr>
          <a:xfrm>
            <a:off x="1707402" y="1298275"/>
            <a:ext cx="2561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asynchronously</a:t>
            </a:r>
          </a:p>
        </p:txBody>
      </p:sp>
      <p:cxnSp>
        <p:nvCxnSpPr>
          <p:cNvPr id="1160" name="Shape 1160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1" name="Shape 1161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62" name="Shape 1162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3" name="Shape 1163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71" name="Shape 1171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2" name="Shape 1172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3" name="Shape 1173"/>
          <p:cNvSpPr txBox="1"/>
          <p:nvPr/>
        </p:nvSpPr>
        <p:spPr>
          <a:xfrm>
            <a:off x="3824005" y="2388275"/>
            <a:ext cx="232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bound</a:t>
            </a:r>
          </a:p>
        </p:txBody>
      </p:sp>
      <p:cxnSp>
        <p:nvCxnSpPr>
          <p:cNvPr id="1174" name="Shape 1174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5" name="Shape 1175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76" name="Shape 1176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7" name="Shape 1177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639150" y="2935126"/>
            <a:ext cx="7676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87" name="Shape 1187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8" name="Shape 1188"/>
          <p:cNvSpPr txBox="1"/>
          <p:nvPr/>
        </p:nvSpPr>
        <p:spPr>
          <a:xfrm>
            <a:off x="3824005" y="2388275"/>
            <a:ext cx="230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bound</a:t>
            </a:r>
          </a:p>
        </p:txBody>
      </p:sp>
      <p:cxnSp>
        <p:nvCxnSpPr>
          <p:cNvPr id="1189" name="Shape 1189"/>
          <p:cNvCxnSpPr/>
          <p:nvPr/>
        </p:nvCxnSpPr>
        <p:spPr>
          <a:xfrm rot="10800000">
            <a:off x="4875608" y="358073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0" name="Shape 1190"/>
          <p:cNvSpPr txBox="1"/>
          <p:nvPr/>
        </p:nvSpPr>
        <p:spPr>
          <a:xfrm>
            <a:off x="5249408" y="3425480"/>
            <a:ext cx="19472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</p:txBody>
      </p:sp>
      <p:cxnSp>
        <p:nvCxnSpPr>
          <p:cNvPr id="1191" name="Shape 1191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2" name="Shape 1192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3" name="Shape 1193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94" name="Shape 1194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5" name="Shape 1195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196" name="Shape 1196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2" name="Shape 1202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203" name="Shape 1203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4" name="Shape 1204"/>
          <p:cNvSpPr txBox="1"/>
          <p:nvPr/>
        </p:nvSpPr>
        <p:spPr>
          <a:xfrm>
            <a:off x="639150" y="2935125"/>
            <a:ext cx="76764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5044697" y="1495750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is not bound</a:t>
            </a:r>
          </a:p>
        </p:txBody>
      </p:sp>
      <p:cxnSp>
        <p:nvCxnSpPr>
          <p:cNvPr id="1206" name="Shape 1206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7" name="Shape 1207"/>
          <p:cNvSpPr txBox="1"/>
          <p:nvPr/>
        </p:nvSpPr>
        <p:spPr>
          <a:xfrm>
            <a:off x="3824005" y="2388275"/>
            <a:ext cx="194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id</a:t>
            </a:r>
          </a:p>
        </p:txBody>
      </p:sp>
      <p:cxnSp>
        <p:nvCxnSpPr>
          <p:cNvPr id="1208" name="Shape 1208"/>
          <p:cNvCxnSpPr/>
          <p:nvPr/>
        </p:nvCxnSpPr>
        <p:spPr>
          <a:xfrm rot="10800000">
            <a:off x="4670897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09" name="Shape 1209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0" name="Shape 1210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  <p:cxnSp>
        <p:nvCxnSpPr>
          <p:cNvPr id="1211" name="Shape 1211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2" name="Shape 1212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18" name="Shape 1218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19" name="Shape 1219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0" name="Shape 1220"/>
          <p:cNvSpPr txBox="1"/>
          <p:nvPr/>
        </p:nvSpPr>
        <p:spPr>
          <a:xfrm>
            <a:off x="639150" y="2935125"/>
            <a:ext cx="7676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keywordsService.extractKeywords()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 =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1" name="Shape 1221"/>
          <p:cNvSpPr txBox="1"/>
          <p:nvPr/>
        </p:nvSpPr>
        <p:spPr>
          <a:xfrm>
            <a:off x="5037641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</a:p>
        </p:txBody>
      </p:sp>
      <p:cxnSp>
        <p:nvCxnSpPr>
          <p:cNvPr id="1222" name="Shape 1222"/>
          <p:cNvCxnSpPr/>
          <p:nvPr/>
        </p:nvCxnSpPr>
        <p:spPr>
          <a:xfrm rot="10800000">
            <a:off x="4663841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23" name="Shape 1223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4" name="Shape 1224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  <p:cxnSp>
        <p:nvCxnSpPr>
          <p:cNvPr id="1225" name="Shape 1225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6" name="Shape 1226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231" name="Shape 1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Shape 123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DataflowVariable&lt;Keyword&gt;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DataflowVariable&lt;Id&gt;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store(id.getVal(), keyword.getVal());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List&lt;Keyword&gt;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(orderByPriority(keywords).get(0));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42" name="Shape 1242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3" name="Shape 1243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  <p:cxnSp>
        <p:nvCxnSpPr>
          <p:cNvPr id="1244" name="Shape 1244"/>
          <p:cNvCxnSpPr/>
          <p:nvPr/>
        </p:nvCxnSpPr>
        <p:spPr>
          <a:xfrm rot="10800000">
            <a:off x="1333602" y="145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5" name="Shape 1245"/>
          <p:cNvSpPr txBox="1"/>
          <p:nvPr/>
        </p:nvSpPr>
        <p:spPr>
          <a:xfrm>
            <a:off x="1707402" y="1298275"/>
            <a:ext cx="2561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asynchronously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id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whenAllBound(keyword, id)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orderByPriority(keywords)[0]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51" name="Shape 1251"/>
          <p:cNvCxnSpPr/>
          <p:nvPr/>
        </p:nvCxnSpPr>
        <p:spPr>
          <a:xfrm rot="10800000">
            <a:off x="3422049" y="14676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2" name="Shape 1252"/>
          <p:cNvSpPr txBox="1"/>
          <p:nvPr/>
        </p:nvSpPr>
        <p:spPr>
          <a:xfrm>
            <a:off x="3795850" y="1312425"/>
            <a:ext cx="4875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blocked until all mentioned variables are bound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keywords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orderByPriorityAsync(keywords)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orderByPriority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8" name="Shape 1278"/>
          <p:cNvSpPr txBox="1"/>
          <p:nvPr/>
        </p:nvSpPr>
        <p:spPr>
          <a:xfrm>
            <a:off x="2889975" y="984944"/>
            <a:ext cx="16539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it[0] }</a:t>
            </a:r>
          </a:p>
        </p:txBody>
      </p:sp>
      <p:sp>
        <p:nvSpPr>
          <p:cNvPr id="1279" name="Shape 1279"/>
          <p:cNvSpPr txBox="1"/>
          <p:nvPr/>
        </p:nvSpPr>
        <p:spPr>
          <a:xfrm>
            <a:off x="4357502" y="984938"/>
            <a:ext cx="3608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&amp;store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.then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priorityOrderActor.&amp;sendAndPromise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then { it[0] } then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repositoryStoreActor.&amp;sendAndPromise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hape 1289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90" name="Shape 1290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91" name="Shape 1291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5743191" y="206740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until new value is bound</a:t>
            </a:r>
          </a:p>
        </p:txBody>
      </p:sp>
      <p:cxnSp>
        <p:nvCxnSpPr>
          <p:cNvPr id="1293" name="Shape 1293"/>
          <p:cNvCxnSpPr/>
          <p:nvPr/>
        </p:nvCxnSpPr>
        <p:spPr>
          <a:xfrm rot="10800000">
            <a:off x="5940766" y="1763900"/>
            <a:ext cx="0" cy="25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94" name="Shape 1294"/>
          <p:cNvSpPr txBox="1"/>
          <p:nvPr/>
        </p:nvSpPr>
        <p:spPr>
          <a:xfrm>
            <a:off x="2388991" y="314392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new value</a:t>
            </a:r>
          </a:p>
        </p:txBody>
      </p:sp>
      <p:cxnSp>
        <p:nvCxnSpPr>
          <p:cNvPr id="1295" name="Shape 1295"/>
          <p:cNvCxnSpPr/>
          <p:nvPr/>
        </p:nvCxnSpPr>
        <p:spPr>
          <a:xfrm rot="10800000">
            <a:off x="2388991" y="3026775"/>
            <a:ext cx="0" cy="27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 txBox="1"/>
          <p:nvPr/>
        </p:nvSpPr>
        <p:spPr>
          <a:xfrm>
            <a:off x="639225" y="2311400"/>
            <a:ext cx="8502600" cy="2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ithPool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allKeywords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allKeywords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.findAll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({!spamService.isSpam(it)})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keywords &lt;&lt;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keywords.val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keywords.wheneverBound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08" name="Shape 1308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cxnSp>
        <p:nvCxnSpPr>
          <p:cNvPr id="1310" name="Shape 1310"/>
          <p:cNvCxnSpPr/>
          <p:nvPr/>
        </p:nvCxnSpPr>
        <p:spPr>
          <a:xfrm rot="10800000">
            <a:off x="3139766" y="1467675"/>
            <a:ext cx="275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1" name="Shape 1311"/>
          <p:cNvSpPr txBox="1"/>
          <p:nvPr/>
        </p:nvSpPr>
        <p:spPr>
          <a:xfrm>
            <a:off x="3414875" y="1312425"/>
            <a:ext cx="4875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each time value is bound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Shape 1316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17" name="Shape 1317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logService.debug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keywordsBroadcast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DataflowBroadcast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keywordsRepositoryChannel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keywordsLogChannel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</p:txBody>
      </p:sp>
      <p:sp>
        <p:nvSpPr>
          <p:cNvPr id="1327" name="Shape 1327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logService.debug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keywordsLogChannel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keywordsForStoring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keywordForStoring 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33" name="Shape 1333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34" name="Shape 1334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35" name="Shape 1335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keywordsForLogging.wheneverBound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logService.debug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36" name="Shape 1336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keywordsForStoring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[],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stateObject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[id: 0]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keywordForStoring -&gt; keywordsRepository.store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id++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2" name="Shape 1342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3" name="Shape 1343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sp>
        <p:nvSpPr>
          <p:cNvPr id="1344" name="Shape 1344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keywordsForLogging.wheneverBound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5" name="Shape 1345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id, 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id, 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id,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keywordsWithId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1" name="Shape 1351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2" name="Shape 1352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sp>
        <p:nvSpPr>
          <p:cNvPr id="1353" name="Shape 1353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id,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 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bindAllOutputValues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4" name="Shape 1354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keywordsForId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keywordsForLogging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</p:txBody>
      </p:sp>
      <p:sp>
        <p:nvSpPr>
          <p:cNvPr id="1355" name="Shape 1355"/>
          <p:cNvSpPr txBox="1"/>
          <p:nvPr/>
        </p:nvSpPr>
        <p:spPr>
          <a:xfrm>
            <a:off x="634972" y="4401258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keywordsForLogging.wheneverBound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id, keywordsWithId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id, keywordsWithId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id, keywordsWithId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639224" y="2304350"/>
            <a:ext cx="85026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selector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fromWatsons, fromGoogle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 ])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fromOneOf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fromOneOf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bindOutput 0,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keywordsForId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id, keywordsWithId ])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bindAllOutputValues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keywordsForId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keywordsForLogging ])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634972" y="4401258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keywordsForLogging.wheneverBound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hape 1369"/>
          <p:cNvSpPr/>
          <p:nvPr/>
        </p:nvSpPr>
        <p:spPr>
          <a:xfrm>
            <a:off x="490362" y="687850"/>
            <a:ext cx="2913900" cy="108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</a:p>
        </p:txBody>
      </p:sp>
      <p:sp>
        <p:nvSpPr>
          <p:cNvPr id="1370" name="Shape 1370"/>
          <p:cNvSpPr/>
          <p:nvPr/>
        </p:nvSpPr>
        <p:spPr>
          <a:xfrm>
            <a:off x="3623012" y="687837"/>
            <a:ext cx="2913949" cy="1083025"/>
          </a:xfrm>
          <a:prstGeom prst="flowChartMagneticDrum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</a:p>
        </p:txBody>
      </p:sp>
      <p:sp>
        <p:nvSpPr>
          <p:cNvPr id="1371" name="Shape 1371"/>
          <p:cNvSpPr/>
          <p:nvPr/>
        </p:nvSpPr>
        <p:spPr>
          <a:xfrm>
            <a:off x="6755712" y="255687"/>
            <a:ext cx="1897924" cy="1947349"/>
          </a:xfrm>
          <a:prstGeom prst="flowChartMagneticDisk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DataflowBroadcast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6632225" y="2320175"/>
            <a:ext cx="22155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can be </a:t>
            </a: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bound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multiple times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attempt to read unbound value suspend execution until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 us bound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bound value can be read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once for each reader</a:t>
            </a:r>
          </a:p>
        </p:txBody>
      </p:sp>
      <p:sp>
        <p:nvSpPr>
          <p:cNvPr id="1373" name="Shape 1373"/>
          <p:cNvSpPr txBox="1"/>
          <p:nvPr/>
        </p:nvSpPr>
        <p:spPr>
          <a:xfrm>
            <a:off x="3972250" y="2320175"/>
            <a:ext cx="22155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can be </a:t>
            </a: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bound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multiple times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attempt to read unbound value suspend execution until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 is bound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bound value can be read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once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839575" y="2320175"/>
            <a:ext cx="22155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can be </a:t>
            </a: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bound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once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attempt to read unbound value suspend execution until value is bound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bound value can be read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multiple times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/>
          <p:nvPr/>
        </p:nvSpPr>
        <p:spPr>
          <a:xfrm>
            <a:off x="308612" y="1382762"/>
            <a:ext cx="2913900" cy="55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0" name="Shape 1380"/>
          <p:cNvSpPr txBox="1"/>
          <p:nvPr/>
        </p:nvSpPr>
        <p:spPr>
          <a:xfrm>
            <a:off x="6464562" y="3139262"/>
            <a:ext cx="2215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immediately, suspended when reach unbound value</a:t>
            </a:r>
          </a:p>
        </p:txBody>
      </p:sp>
      <p:sp>
        <p:nvSpPr>
          <p:cNvPr id="1381" name="Shape 1381"/>
          <p:cNvSpPr txBox="1"/>
          <p:nvPr/>
        </p:nvSpPr>
        <p:spPr>
          <a:xfrm>
            <a:off x="657812" y="3015087"/>
            <a:ext cx="2215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when variable is bound</a:t>
            </a:r>
          </a:p>
        </p:txBody>
      </p:sp>
      <p:sp>
        <p:nvSpPr>
          <p:cNvPr id="1382" name="Shape 1382"/>
          <p:cNvSpPr/>
          <p:nvPr/>
        </p:nvSpPr>
        <p:spPr>
          <a:xfrm>
            <a:off x="308712" y="1950812"/>
            <a:ext cx="2913900" cy="51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whenBound</a:t>
            </a:r>
          </a:p>
        </p:txBody>
      </p:sp>
      <p:sp>
        <p:nvSpPr>
          <p:cNvPr id="1383" name="Shape 1383"/>
          <p:cNvSpPr/>
          <p:nvPr/>
        </p:nvSpPr>
        <p:spPr>
          <a:xfrm>
            <a:off x="3885787" y="1382625"/>
            <a:ext cx="2025000" cy="1083300"/>
          </a:xfrm>
          <a:prstGeom prst="triangle">
            <a:avLst>
              <a:gd fmla="val 4980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splitter</a:t>
            </a:r>
          </a:p>
        </p:txBody>
      </p:sp>
      <p:cxnSp>
        <p:nvCxnSpPr>
          <p:cNvPr id="1384" name="Shape 1384"/>
          <p:cNvCxnSpPr>
            <a:endCxn id="1383" idx="0"/>
          </p:cNvCxnSpPr>
          <p:nvPr/>
        </p:nvCxnSpPr>
        <p:spPr>
          <a:xfrm>
            <a:off x="4891059" y="9842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85" name="Shape 1385"/>
          <p:cNvCxnSpPr/>
          <p:nvPr/>
        </p:nvCxnSpPr>
        <p:spPr>
          <a:xfrm>
            <a:off x="3885784" y="24659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86" name="Shape 1386"/>
          <p:cNvCxnSpPr/>
          <p:nvPr/>
        </p:nvCxnSpPr>
        <p:spPr>
          <a:xfrm>
            <a:off x="4891059" y="24659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87" name="Shape 1387"/>
          <p:cNvCxnSpPr/>
          <p:nvPr/>
        </p:nvCxnSpPr>
        <p:spPr>
          <a:xfrm>
            <a:off x="5896334" y="24659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88" name="Shape 1388"/>
          <p:cNvSpPr txBox="1"/>
          <p:nvPr/>
        </p:nvSpPr>
        <p:spPr>
          <a:xfrm>
            <a:off x="3790537" y="3139262"/>
            <a:ext cx="22155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immediately produce several outputs exactly the same as input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89" name="Shape 1389"/>
          <p:cNvCxnSpPr/>
          <p:nvPr/>
        </p:nvCxnSpPr>
        <p:spPr>
          <a:xfrm>
            <a:off x="6746787" y="991237"/>
            <a:ext cx="0" cy="18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90" name="Shape 1390"/>
          <p:cNvSpPr/>
          <p:nvPr/>
        </p:nvSpPr>
        <p:spPr>
          <a:xfrm>
            <a:off x="6746787" y="1382637"/>
            <a:ext cx="2088600" cy="108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 txBox="1"/>
          <p:nvPr/>
        </p:nvSpPr>
        <p:spPr>
          <a:xfrm>
            <a:off x="1356325" y="3015103"/>
            <a:ext cx="2215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when all inputs are bound, bind outputs</a:t>
            </a:r>
          </a:p>
        </p:txBody>
      </p:sp>
      <p:sp>
        <p:nvSpPr>
          <p:cNvPr id="1396" name="Shape 1396"/>
          <p:cNvSpPr/>
          <p:nvPr/>
        </p:nvSpPr>
        <p:spPr>
          <a:xfrm>
            <a:off x="1007225" y="1382586"/>
            <a:ext cx="2913900" cy="108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</a:p>
        </p:txBody>
      </p:sp>
      <p:cxnSp>
        <p:nvCxnSpPr>
          <p:cNvPr id="1397" name="Shape 1397"/>
          <p:cNvCxnSpPr/>
          <p:nvPr/>
        </p:nvCxnSpPr>
        <p:spPr>
          <a:xfrm>
            <a:off x="1356334" y="9842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98" name="Shape 1398"/>
          <p:cNvCxnSpPr/>
          <p:nvPr/>
        </p:nvCxnSpPr>
        <p:spPr>
          <a:xfrm>
            <a:off x="3571833" y="9842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99" name="Shape 1399"/>
          <p:cNvCxnSpPr/>
          <p:nvPr/>
        </p:nvCxnSpPr>
        <p:spPr>
          <a:xfrm>
            <a:off x="2464084" y="9842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0" name="Shape 1400"/>
          <p:cNvCxnSpPr/>
          <p:nvPr/>
        </p:nvCxnSpPr>
        <p:spPr>
          <a:xfrm>
            <a:off x="1845884" y="24659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1" name="Shape 1401"/>
          <p:cNvCxnSpPr/>
          <p:nvPr/>
        </p:nvCxnSpPr>
        <p:spPr>
          <a:xfrm>
            <a:off x="3049559" y="24659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02" name="Shape 1402"/>
          <p:cNvSpPr txBox="1"/>
          <p:nvPr/>
        </p:nvSpPr>
        <p:spPr>
          <a:xfrm>
            <a:off x="5565650" y="3015153"/>
            <a:ext cx="2215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when at least one input is bound, bind outputs</a:t>
            </a:r>
          </a:p>
        </p:txBody>
      </p:sp>
      <p:sp>
        <p:nvSpPr>
          <p:cNvPr id="1403" name="Shape 1403"/>
          <p:cNvSpPr/>
          <p:nvPr/>
        </p:nvSpPr>
        <p:spPr>
          <a:xfrm>
            <a:off x="5216550" y="1382636"/>
            <a:ext cx="2913900" cy="108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</a:p>
        </p:txBody>
      </p:sp>
      <p:cxnSp>
        <p:nvCxnSpPr>
          <p:cNvPr id="1404" name="Shape 1404"/>
          <p:cNvCxnSpPr>
            <a:endCxn id="1403" idx="0"/>
          </p:cNvCxnSpPr>
          <p:nvPr/>
        </p:nvCxnSpPr>
        <p:spPr>
          <a:xfrm>
            <a:off x="5565600" y="984236"/>
            <a:ext cx="11079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5" name="Shape 1405"/>
          <p:cNvCxnSpPr>
            <a:endCxn id="1403" idx="0"/>
          </p:cNvCxnSpPr>
          <p:nvPr/>
        </p:nvCxnSpPr>
        <p:spPr>
          <a:xfrm flipH="1">
            <a:off x="6673500" y="984236"/>
            <a:ext cx="11076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6" name="Shape 1406"/>
          <p:cNvCxnSpPr/>
          <p:nvPr/>
        </p:nvCxnSpPr>
        <p:spPr>
          <a:xfrm>
            <a:off x="6673409" y="98427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7" name="Shape 1407"/>
          <p:cNvCxnSpPr/>
          <p:nvPr/>
        </p:nvCxnSpPr>
        <p:spPr>
          <a:xfrm>
            <a:off x="6055209" y="246597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8" name="Shape 1408"/>
          <p:cNvCxnSpPr/>
          <p:nvPr/>
        </p:nvCxnSpPr>
        <p:spPr>
          <a:xfrm>
            <a:off x="7258884" y="246597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/>
          <p:nvPr/>
        </p:nvSpPr>
        <p:spPr>
          <a:xfrm>
            <a:off x="2598837" y="752618"/>
            <a:ext cx="2913900" cy="55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</a:p>
        </p:txBody>
      </p:sp>
      <p:cxnSp>
        <p:nvCxnSpPr>
          <p:cNvPr id="1414" name="Shape 1414"/>
          <p:cNvCxnSpPr>
            <a:endCxn id="1413" idx="0"/>
          </p:cNvCxnSpPr>
          <p:nvPr/>
        </p:nvCxnSpPr>
        <p:spPr>
          <a:xfrm>
            <a:off x="2947887" y="354218"/>
            <a:ext cx="11079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5" name="Shape 1415"/>
          <p:cNvCxnSpPr>
            <a:endCxn id="1413" idx="0"/>
          </p:cNvCxnSpPr>
          <p:nvPr/>
        </p:nvCxnSpPr>
        <p:spPr>
          <a:xfrm flipH="1">
            <a:off x="4055787" y="354218"/>
            <a:ext cx="11076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6" name="Shape 1416"/>
          <p:cNvCxnSpPr/>
          <p:nvPr/>
        </p:nvCxnSpPr>
        <p:spPr>
          <a:xfrm>
            <a:off x="4054146" y="1306412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7" name="Shape 1417"/>
          <p:cNvSpPr txBox="1"/>
          <p:nvPr/>
        </p:nvSpPr>
        <p:spPr>
          <a:xfrm>
            <a:off x="1862562" y="258812"/>
            <a:ext cx="1383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fromWatsons</a:t>
            </a:r>
          </a:p>
        </p:txBody>
      </p:sp>
      <p:sp>
        <p:nvSpPr>
          <p:cNvPr id="1418" name="Shape 1418"/>
          <p:cNvSpPr txBox="1"/>
          <p:nvPr/>
        </p:nvSpPr>
        <p:spPr>
          <a:xfrm>
            <a:off x="4755337" y="407012"/>
            <a:ext cx="1298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fromGoogle </a:t>
            </a:r>
          </a:p>
        </p:txBody>
      </p:sp>
      <p:sp>
        <p:nvSpPr>
          <p:cNvPr id="1419" name="Shape 1419"/>
          <p:cNvSpPr txBox="1"/>
          <p:nvPr/>
        </p:nvSpPr>
        <p:spPr>
          <a:xfrm>
            <a:off x="4055787" y="1359212"/>
            <a:ext cx="1107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</a:p>
        </p:txBody>
      </p:sp>
      <p:sp>
        <p:nvSpPr>
          <p:cNvPr id="1420" name="Shape 1420"/>
          <p:cNvSpPr/>
          <p:nvPr/>
        </p:nvSpPr>
        <p:spPr>
          <a:xfrm>
            <a:off x="3043287" y="1704812"/>
            <a:ext cx="2025000" cy="1083300"/>
          </a:xfrm>
          <a:prstGeom prst="triangle">
            <a:avLst>
              <a:gd fmla="val 4980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splitter</a:t>
            </a:r>
          </a:p>
        </p:txBody>
      </p:sp>
      <p:cxnSp>
        <p:nvCxnSpPr>
          <p:cNvPr id="1421" name="Shape 1421"/>
          <p:cNvCxnSpPr>
            <a:stCxn id="1420" idx="2"/>
            <a:endCxn id="1422" idx="0"/>
          </p:cNvCxnSpPr>
          <p:nvPr/>
        </p:nvCxnSpPr>
        <p:spPr>
          <a:xfrm flipH="1">
            <a:off x="1650987" y="2788112"/>
            <a:ext cx="1392300" cy="9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23" name="Shape 1423"/>
          <p:cNvCxnSpPr>
            <a:endCxn id="1424" idx="1"/>
          </p:cNvCxnSpPr>
          <p:nvPr/>
        </p:nvCxnSpPr>
        <p:spPr>
          <a:xfrm>
            <a:off x="5053884" y="2788112"/>
            <a:ext cx="138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25" name="Shape 1425"/>
          <p:cNvSpPr txBox="1"/>
          <p:nvPr/>
        </p:nvSpPr>
        <p:spPr>
          <a:xfrm>
            <a:off x="713737" y="2880262"/>
            <a:ext cx="2025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keywordsForId</a:t>
            </a:r>
          </a:p>
        </p:txBody>
      </p:sp>
      <p:sp>
        <p:nvSpPr>
          <p:cNvPr id="1424" name="Shape 1424"/>
          <p:cNvSpPr/>
          <p:nvPr/>
        </p:nvSpPr>
        <p:spPr>
          <a:xfrm>
            <a:off x="6441684" y="2511212"/>
            <a:ext cx="2102700" cy="55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keywordsForLogging</a:t>
            </a:r>
          </a:p>
        </p:txBody>
      </p:sp>
      <p:sp>
        <p:nvSpPr>
          <p:cNvPr id="1426" name="Shape 1426"/>
          <p:cNvSpPr/>
          <p:nvPr/>
        </p:nvSpPr>
        <p:spPr>
          <a:xfrm>
            <a:off x="6441684" y="3065012"/>
            <a:ext cx="2102700" cy="51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whenBound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logService.debug it</a:t>
            </a:r>
          </a:p>
        </p:txBody>
      </p:sp>
      <p:sp>
        <p:nvSpPr>
          <p:cNvPr id="1422" name="Shape 1422"/>
          <p:cNvSpPr/>
          <p:nvPr/>
        </p:nvSpPr>
        <p:spPr>
          <a:xfrm>
            <a:off x="599612" y="3747837"/>
            <a:ext cx="2102700" cy="7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</p:txBody>
      </p:sp>
      <p:cxnSp>
        <p:nvCxnSpPr>
          <p:cNvPr id="1427" name="Shape 1427"/>
          <p:cNvCxnSpPr/>
          <p:nvPr/>
        </p:nvCxnSpPr>
        <p:spPr>
          <a:xfrm>
            <a:off x="2702312" y="4404687"/>
            <a:ext cx="591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28" name="Shape 1428"/>
          <p:cNvSpPr txBox="1"/>
          <p:nvPr/>
        </p:nvSpPr>
        <p:spPr>
          <a:xfrm>
            <a:off x="3009225" y="3580112"/>
            <a:ext cx="9384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2702312" y="4404687"/>
            <a:ext cx="1552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keywordsWithId </a:t>
            </a:r>
          </a:p>
        </p:txBody>
      </p:sp>
      <p:sp>
        <p:nvSpPr>
          <p:cNvPr id="1430" name="Shape 1430"/>
          <p:cNvSpPr/>
          <p:nvPr/>
        </p:nvSpPr>
        <p:spPr>
          <a:xfrm>
            <a:off x="3900575" y="3978525"/>
            <a:ext cx="4410900" cy="4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keywordsRepository.store id, keywordsWithId</a:t>
            </a:r>
          </a:p>
        </p:txBody>
      </p:sp>
      <p:cxnSp>
        <p:nvCxnSpPr>
          <p:cNvPr id="1431" name="Shape 1431"/>
          <p:cNvCxnSpPr/>
          <p:nvPr/>
        </p:nvCxnSpPr>
        <p:spPr>
          <a:xfrm>
            <a:off x="2702312" y="3978512"/>
            <a:ext cx="591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Shape 1436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Shape 143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Shape 1442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Shape 144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44" name="Shape 14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550" y="1017727"/>
            <a:ext cx="7346903" cy="41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Shape 1449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Shape 145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51" name="Shape 1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337" y="1017723"/>
            <a:ext cx="7353313" cy="410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Shape 1456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Shape 145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58" name="Shape 1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950" y="1017723"/>
            <a:ext cx="7352089" cy="41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Shape 1463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Shape 146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65" name="Shape 1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Shape 1470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Shape 147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72" name="Shape 147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Shape 1473"/>
          <p:cNvPicPr preferRelativeResize="0"/>
          <p:nvPr/>
        </p:nvPicPr>
        <p:blipFill rotWithShape="1">
          <a:blip r:embed="rId4">
            <a:alphaModFix/>
          </a:blip>
          <a:srcRect b="63104" l="19606" r="50870" t="13978"/>
          <a:stretch/>
        </p:blipFill>
        <p:spPr>
          <a:xfrm>
            <a:off x="2356550" y="1594550"/>
            <a:ext cx="2151950" cy="9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Shape 1474"/>
          <p:cNvSpPr txBox="1"/>
          <p:nvPr/>
        </p:nvSpPr>
        <p:spPr>
          <a:xfrm>
            <a:off x="4345000" y="3259700"/>
            <a:ext cx="4409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Java 8 Streams API is better</a:t>
            </a:r>
          </a:p>
        </p:txBody>
      </p:sp>
      <p:cxnSp>
        <p:nvCxnSpPr>
          <p:cNvPr id="1475" name="Shape 1475"/>
          <p:cNvCxnSpPr>
            <a:stCxn id="1474" idx="0"/>
            <a:endCxn id="1473" idx="3"/>
          </p:cNvCxnSpPr>
          <p:nvPr/>
        </p:nvCxnSpPr>
        <p:spPr>
          <a:xfrm flipH="1" rot="5400000">
            <a:off x="4933000" y="1642850"/>
            <a:ext cx="1192500" cy="20412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Shape 1480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Shape 148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82" name="Shape 148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Shape 1483"/>
          <p:cNvPicPr preferRelativeResize="0"/>
          <p:nvPr/>
        </p:nvPicPr>
        <p:blipFill rotWithShape="1">
          <a:blip r:embed="rId4">
            <a:alphaModFix/>
          </a:blip>
          <a:srcRect b="34883" l="19992" r="50484" t="36898"/>
          <a:stretch/>
        </p:blipFill>
        <p:spPr>
          <a:xfrm>
            <a:off x="2384750" y="2539999"/>
            <a:ext cx="2151950" cy="116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Shape 1484"/>
          <p:cNvSpPr txBox="1"/>
          <p:nvPr/>
        </p:nvSpPr>
        <p:spPr>
          <a:xfrm>
            <a:off x="4536650" y="1823400"/>
            <a:ext cx="40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for all long-running tasks</a:t>
            </a:r>
          </a:p>
        </p:txBody>
      </p:sp>
      <p:cxnSp>
        <p:nvCxnSpPr>
          <p:cNvPr id="1485" name="Shape 1485"/>
          <p:cNvCxnSpPr>
            <a:stCxn id="1484" idx="2"/>
            <a:endCxn id="1483" idx="3"/>
          </p:cNvCxnSpPr>
          <p:nvPr/>
        </p:nvCxnSpPr>
        <p:spPr>
          <a:xfrm rot="5400000">
            <a:off x="5193200" y="1739550"/>
            <a:ext cx="726000" cy="20391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Shape 1490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Shape 149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92" name="Shape 149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Shape 1493"/>
          <p:cNvPicPr preferRelativeResize="0"/>
          <p:nvPr/>
        </p:nvPicPr>
        <p:blipFill rotWithShape="1">
          <a:blip r:embed="rId4">
            <a:alphaModFix/>
          </a:blip>
          <a:srcRect b="11795" l="19992" r="50484" t="77430"/>
          <a:stretch/>
        </p:blipFill>
        <p:spPr>
          <a:xfrm>
            <a:off x="2384750" y="4212175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Shape 1494"/>
          <p:cNvSpPr txBox="1"/>
          <p:nvPr/>
        </p:nvSpPr>
        <p:spPr>
          <a:xfrm>
            <a:off x="1143200" y="1982597"/>
            <a:ext cx="32172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protect inevitably mutable objects</a:t>
            </a:r>
          </a:p>
        </p:txBody>
      </p:sp>
      <p:cxnSp>
        <p:nvCxnSpPr>
          <p:cNvPr id="1495" name="Shape 1495"/>
          <p:cNvCxnSpPr>
            <a:stCxn id="1494" idx="2"/>
            <a:endCxn id="1493" idx="0"/>
          </p:cNvCxnSpPr>
          <p:nvPr/>
        </p:nvCxnSpPr>
        <p:spPr>
          <a:xfrm flipH="1" rot="-5400000">
            <a:off x="2378750" y="3130247"/>
            <a:ext cx="1455000" cy="7089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Shape 1500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Shape 150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502" name="Shape 150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Shape 1503"/>
          <p:cNvPicPr preferRelativeResize="0"/>
          <p:nvPr/>
        </p:nvPicPr>
        <p:blipFill rotWithShape="1">
          <a:blip r:embed="rId4">
            <a:alphaModFix/>
          </a:blip>
          <a:srcRect b="23199" l="19219" r="51257" t="66025"/>
          <a:stretch/>
        </p:blipFill>
        <p:spPr>
          <a:xfrm>
            <a:off x="2328325" y="3741650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Shape 1504"/>
          <p:cNvSpPr txBox="1"/>
          <p:nvPr/>
        </p:nvSpPr>
        <p:spPr>
          <a:xfrm>
            <a:off x="4078325" y="1587500"/>
            <a:ext cx="39426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define tasks and explicitly coordinate them</a:t>
            </a:r>
          </a:p>
        </p:txBody>
      </p:sp>
      <p:cxnSp>
        <p:nvCxnSpPr>
          <p:cNvPr id="1505" name="Shape 1505"/>
          <p:cNvCxnSpPr>
            <a:stCxn id="1504" idx="2"/>
            <a:endCxn id="1503" idx="3"/>
          </p:cNvCxnSpPr>
          <p:nvPr/>
        </p:nvCxnSpPr>
        <p:spPr>
          <a:xfrm rot="5400000">
            <a:off x="4578275" y="2492450"/>
            <a:ext cx="1373400" cy="15693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Shape 1510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Shape 151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512" name="Shape 151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Shape 1513"/>
          <p:cNvPicPr preferRelativeResize="0"/>
          <p:nvPr/>
        </p:nvPicPr>
        <p:blipFill rotWithShape="1">
          <a:blip r:embed="rId4">
            <a:alphaModFix/>
          </a:blip>
          <a:srcRect b="74729" l="49808" r="20668" t="14496"/>
          <a:stretch/>
        </p:blipFill>
        <p:spPr>
          <a:xfrm>
            <a:off x="4557875" y="1615725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Shape 1514"/>
          <p:cNvSpPr txBox="1"/>
          <p:nvPr/>
        </p:nvSpPr>
        <p:spPr>
          <a:xfrm>
            <a:off x="1042500" y="3520125"/>
            <a:ext cx="3942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define operations on data</a:t>
            </a:r>
          </a:p>
        </p:txBody>
      </p:sp>
      <p:cxnSp>
        <p:nvCxnSpPr>
          <p:cNvPr id="1515" name="Shape 1515"/>
          <p:cNvCxnSpPr>
            <a:stCxn id="1514" idx="3"/>
            <a:endCxn id="1513" idx="2"/>
          </p:cNvCxnSpPr>
          <p:nvPr/>
        </p:nvCxnSpPr>
        <p:spPr>
          <a:xfrm flipH="1" rot="10800000">
            <a:off x="4985100" y="2060325"/>
            <a:ext cx="648900" cy="16650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Shape 1520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Shape 15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522" name="Shape 152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Shape 1523"/>
          <p:cNvPicPr preferRelativeResize="0"/>
          <p:nvPr/>
        </p:nvPicPr>
        <p:blipFill rotWithShape="1">
          <a:blip r:embed="rId4">
            <a:alphaModFix/>
          </a:blip>
          <a:srcRect b="10249" l="49808" r="20668" t="26129"/>
          <a:stretch/>
        </p:blipFill>
        <p:spPr>
          <a:xfrm>
            <a:off x="4557875" y="2095499"/>
            <a:ext cx="2151950" cy="26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Shape 1524"/>
          <p:cNvSpPr txBox="1"/>
          <p:nvPr/>
        </p:nvSpPr>
        <p:spPr>
          <a:xfrm>
            <a:off x="499225" y="1509875"/>
            <a:ext cx="39426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learn more if you are interested</a:t>
            </a:r>
          </a:p>
        </p:txBody>
      </p:sp>
      <p:cxnSp>
        <p:nvCxnSpPr>
          <p:cNvPr id="1525" name="Shape 1525"/>
          <p:cNvCxnSpPr>
            <a:stCxn id="1524" idx="2"/>
            <a:endCxn id="1523" idx="1"/>
          </p:cNvCxnSpPr>
          <p:nvPr/>
        </p:nvCxnSpPr>
        <p:spPr>
          <a:xfrm flipH="1" rot="-5400000">
            <a:off x="3066625" y="1916675"/>
            <a:ext cx="895200" cy="20874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Shape 1530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Shape 15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LEARN MORE IF YOU ARE INTERESTED</a:t>
            </a:r>
          </a:p>
        </p:txBody>
      </p:sp>
      <p:sp>
        <p:nvSpPr>
          <p:cNvPr id="1532" name="Shape 1532"/>
          <p:cNvSpPr txBox="1"/>
          <p:nvPr>
            <p:ph idx="1" type="body"/>
          </p:nvPr>
        </p:nvSpPr>
        <p:spPr>
          <a:xfrm>
            <a:off x="311700" y="1152475"/>
            <a:ext cx="8520600" cy="359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The GPars User Guide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Groovy and Concurrency with GPars by Paul King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'Concurrent Groovy with GPars' chapter from 'Groovy in Action' book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Samples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Slack channel</a:t>
            </a:r>
          </a:p>
        </p:txBody>
      </p:sp>
      <p:sp>
        <p:nvSpPr>
          <p:cNvPr id="1533" name="Shape 1533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" name="Shape 1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Shape 1539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1540" name="Shape 1540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08" name="Shape 308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09" name="Shape 3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Shape 310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Shape 311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Shape 31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Shape 314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Shape 315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316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3" name="Shape 323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24" name="Shape 324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25" name="Shape 3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Shape 3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Shape 327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Shape 32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Shape 329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Shape 330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Shape 331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Shape 332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Shape 33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4" name="Shape 334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Shape 3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5" name="Shape 405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7" name="Shape 407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8" name="Shape 408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3" name="Shape 413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18" name="Shape 418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9" name="Shape 419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trike="sngStrike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6" name="Shape 426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8" name="Shape 428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9" name="Shape 429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4" name="Shape 434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0" name="Shape 440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1" name="Shape 441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8" name="Shape 448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0" name="Shape 450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1" name="Shape 451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6" name="Shape 456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1" name="Shape 461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62" name="Shape 462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63" name="Shape 463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64" name="Shape 464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65" name="Shape 465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6" name="Shape 466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3" name="Shape 473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5" name="Shape 475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6" name="Shape 476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86" name="Shape 486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87" name="Shape 487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88" name="Shape 488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89" name="Shape 489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90" name="Shape 490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1" name="Shape 491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8" name="Shape 498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0" name="Shape 500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1" name="Shape 501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6" name="Shape 506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1" name="Shape 511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12" name="Shape 512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13" name="Shape 513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14" name="Shape 514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15" name="Shape 515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6" name="Shape 516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6" name="Shape 526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8" name="Shape 528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9" name="Shape 529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4" name="Shape 534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9" name="Shape 539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1" name="Shape 541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7" name="Shape 547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0" name="Shape 550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3" name="Shape 553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4" name="Shape 554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6" name="Shape 556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7" name="Shape 557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9" name="Shape 559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0" name="Shape 560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 txBox="1"/>
          <p:nvPr>
            <p:ph idx="4294967295" type="title"/>
          </p:nvPr>
        </p:nvSpPr>
        <p:spPr>
          <a:xfrm>
            <a:off x="7526900" y="2166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3" name="Shape 563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4" name="Shape 564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distributed systems, 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596" name="Shape 59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99" name="Shape 59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1" name="Shape 60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2" name="Shape 60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7" name="Shape 60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12" name="Shape 61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3" name="Shape 61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15" name="Shape 615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49" name="Shape 64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1" name="Shape 65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2" name="Shape 65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7" name="Shape 65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62" name="Shape 66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3" name="Shape 66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65" name="Shape 665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7" name="Shape 667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8" name="Shape 668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9" name="Shape 669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6" name="Shape 67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7" name="Shape 67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8" name="Shape 678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9" name="Shape 679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0" name="Shape 680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1" name="Shape 681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" name="Shape 682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83" name="Shape 683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5" name="Shape 685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6" name="Shape 686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3" name="Shape 693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4" name="Shape 694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95" name="Shape 695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6" name="Shape 696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98" name="Shape 698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9" name="Shape 699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3" name="Shape 713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5" name="Shape 715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6" name="Shape 716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1" name="Shape 721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26" name="Shape 72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7" name="Shape 72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29" name="Shape 729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0" name="Shape 730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4" name="Shape 764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5" name="Shape 765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keywords = extractKeywordsAsync(latestTweets)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eywords.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whenBound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watsonsExtractKeywords(), googleExtractKeywords()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twitter.fetchLatestTweets()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845" name="Shape 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lambdaToClosure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result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watsons.extractKeywords(tweets);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google.extractKeywords(tweets);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return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result = executeAsync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twitter.fetchLatestTweets();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).get(0);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final List tweets = (List) result.get();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blueCircles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1" name="Shape 871"/>
          <p:cNvSpPr txBox="1"/>
          <p:nvPr>
            <p:ph idx="4294967295" type="body"/>
          </p:nvPr>
        </p:nvSpPr>
        <p:spPr>
          <a:xfrm>
            <a:off x="2786950" y="3175025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is broken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/>
        </p:nvSpPr>
        <p:spPr>
          <a:xfrm>
            <a:off x="790225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877" name="Shape 877"/>
          <p:cNvCxnSpPr>
            <a:stCxn id="876" idx="2"/>
          </p:cNvCxnSpPr>
          <p:nvPr/>
        </p:nvCxnSpPr>
        <p:spPr>
          <a:xfrm>
            <a:off x="1375825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78" name="Shape 878"/>
          <p:cNvSpPr/>
          <p:nvPr/>
        </p:nvSpPr>
        <p:spPr>
          <a:xfrm>
            <a:off x="179875" y="12065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79" name="Shape 879"/>
          <p:cNvSpPr/>
          <p:nvPr/>
        </p:nvSpPr>
        <p:spPr>
          <a:xfrm>
            <a:off x="179875" y="24709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80" name="Shape 880"/>
          <p:cNvSpPr/>
          <p:nvPr/>
        </p:nvSpPr>
        <p:spPr>
          <a:xfrm>
            <a:off x="3986400" y="4459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881" name="Shape 881"/>
          <p:cNvCxnSpPr>
            <a:stCxn id="880" idx="2"/>
          </p:cNvCxnSpPr>
          <p:nvPr/>
        </p:nvCxnSpPr>
        <p:spPr>
          <a:xfrm>
            <a:off x="4572000" y="8551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82" name="Shape 882"/>
          <p:cNvSpPr/>
          <p:nvPr/>
        </p:nvSpPr>
        <p:spPr>
          <a:xfrm>
            <a:off x="3376050" y="30846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83" name="Shape 883"/>
          <p:cNvSpPr/>
          <p:nvPr/>
        </p:nvSpPr>
        <p:spPr>
          <a:xfrm>
            <a:off x="3376050" y="37168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84" name="Shape 884"/>
          <p:cNvSpPr/>
          <p:nvPr/>
        </p:nvSpPr>
        <p:spPr>
          <a:xfrm>
            <a:off x="179875" y="4327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85" name="Shape 885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7" name="Shape 887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synchronized</a:t>
            </a:r>
          </a:p>
        </p:txBody>
      </p:sp>
      <p:sp>
        <p:nvSpPr>
          <p:cNvPr id="888" name="Shape 888"/>
          <p:cNvSpPr/>
          <p:nvPr/>
        </p:nvSpPr>
        <p:spPr>
          <a:xfrm>
            <a:off x="3376050" y="1804137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894" name="Shape 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Shape 895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Shape&gt;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06" name="Shape 906"/>
          <p:cNvCxnSpPr>
            <a:stCxn id="905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7" name="Shape 907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8" name="Shape 908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9" name="Shape 909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10" name="Shape 910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11" name="Shape 911"/>
          <p:cNvCxnSpPr>
            <a:stCxn id="910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2" name="Shape 912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13" name="Shape 913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14" name="Shape 914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15" name="Shape 915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7" name="Shape 917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  <p:cxnSp>
        <p:nvCxnSpPr>
          <p:cNvPr id="918" name="Shape 918"/>
          <p:cNvCxnSpPr>
            <a:stCxn id="907" idx="3"/>
            <a:endCxn id="915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9" name="Shape 919"/>
          <p:cNvCxnSpPr>
            <a:endCxn id="907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0" name="Shape 920"/>
          <p:cNvCxnSpPr>
            <a:endCxn id="908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1" name="Shape 921"/>
          <p:cNvCxnSpPr>
            <a:endCxn id="909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2" name="Shape 922"/>
          <p:cNvCxnSpPr>
            <a:endCxn id="912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3" name="Shape 923"/>
          <p:cNvCxnSpPr>
            <a:endCxn id="913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4" name="Shape 924"/>
          <p:cNvCxnSpPr>
            <a:endCxn id="914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shape -&gt; blueShapesGuard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}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 txBox="1"/>
          <p:nvPr/>
        </p:nvSpPr>
        <p:spPr>
          <a:xfrm>
            <a:off x="1030150" y="1686252"/>
            <a:ext cx="6216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blueShapesGuard.addListener { oldValue, newValue -&gt; …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blueShapesGuard.addValidator { oldValue, newValue -&gt; … }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1030150" y="3379602"/>
            <a:ext cx="415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blueShapesGuard.val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blueShapesGuard.valAsync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936" name="Shape 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Shape 9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212" y="0"/>
            <a:ext cx="1090875" cy="17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Shape 947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48" name="Shape 948"/>
          <p:cNvCxnSpPr>
            <a:stCxn id="947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49" name="Shape 949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50" name="Shape 950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51" name="Shape 951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52" name="Shape 952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53" name="Shape 953"/>
          <p:cNvCxnSpPr>
            <a:stCxn id="952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54" name="Shape 954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55" name="Shape 955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56" name="Shape 956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57" name="Shape 957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59" name="Shape 959"/>
          <p:cNvCxnSpPr>
            <a:stCxn id="949" idx="3"/>
            <a:endCxn id="957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0" name="Shape 960"/>
          <p:cNvCxnSpPr>
            <a:endCxn id="949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1" name="Shape 961"/>
          <p:cNvCxnSpPr>
            <a:endCxn id="950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2" name="Shape 962"/>
          <p:cNvCxnSpPr>
            <a:endCxn id="951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3" name="Shape 963"/>
          <p:cNvCxnSpPr>
            <a:endCxn id="954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4" name="Shape 964"/>
          <p:cNvCxnSpPr>
            <a:endCxn id="955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5" name="Shape 965"/>
          <p:cNvCxnSpPr>
            <a:endCxn id="956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6" name="Shape 966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